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9" r:id="rId4"/>
    <p:sldId id="262" r:id="rId5"/>
    <p:sldId id="264" r:id="rId6"/>
    <p:sldId id="276" r:id="rId7"/>
    <p:sldId id="278" r:id="rId8"/>
    <p:sldId id="283" r:id="rId9"/>
    <p:sldId id="280" r:id="rId10"/>
    <p:sldId id="289" r:id="rId11"/>
    <p:sldId id="285" r:id="rId12"/>
  </p:sldIdLst>
  <p:sldSz cx="9144000" cy="6858000" type="screen4x3"/>
  <p:notesSz cx="6765925" cy="98679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A </a:t>
            </a:r>
            <a:r>
              <a:rPr lang="en-US" sz="2400" b="1" dirty="0" err="1"/>
              <a:t>társ</a:t>
            </a:r>
            <a:r>
              <a:rPr lang="hu-HU" sz="2400" b="1" dirty="0"/>
              <a:t>a</a:t>
            </a:r>
            <a:r>
              <a:rPr lang="en-US" sz="2400" b="1" dirty="0" err="1"/>
              <a:t>dalmi</a:t>
            </a:r>
            <a:r>
              <a:rPr lang="en-US" sz="2400" b="1" dirty="0"/>
              <a:t> </a:t>
            </a:r>
            <a:r>
              <a:rPr lang="en-US" sz="2400" b="1" dirty="0" err="1"/>
              <a:t>vállalkozások</a:t>
            </a:r>
            <a:r>
              <a:rPr lang="en-US" sz="2400" b="1" dirty="0"/>
              <a:t> </a:t>
            </a:r>
            <a:r>
              <a:rPr lang="en-US" sz="2400" b="1" dirty="0" err="1"/>
              <a:t>számának</a:t>
            </a:r>
            <a:r>
              <a:rPr lang="en-US" sz="2400" b="1" dirty="0"/>
              <a:t> </a:t>
            </a:r>
            <a:r>
              <a:rPr lang="en-US" sz="2400" b="1" dirty="0" err="1"/>
              <a:t>változása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VB3A03_W!$C$40</c:f>
              <c:strCache>
                <c:ptCount val="1"/>
                <c:pt idx="0">
                  <c:v>Egyéb egyesület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VB3A03_W!$D$37:$F$37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VB3A03_W!$D$40:$F$40</c:f>
              <c:numCache>
                <c:formatCode>General</c:formatCode>
                <c:ptCount val="3"/>
                <c:pt idx="0">
                  <c:v>28186</c:v>
                </c:pt>
                <c:pt idx="1">
                  <c:v>28275</c:v>
                </c:pt>
                <c:pt idx="2">
                  <c:v>28877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4-4EB4-BEA5-82E8F4D68732}"/>
            </c:ext>
          </c:extLst>
        </c:ser>
        <c:ser>
          <c:idx val="3"/>
          <c:order val="3"/>
          <c:tx>
            <c:strRef>
              <c:f>VB3A03_W!$C$41</c:f>
              <c:strCache>
                <c:ptCount val="1"/>
                <c:pt idx="0">
                  <c:v>Egyéb alapítvány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VB3A03_W!$D$37:$F$37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VB3A03_W!$D$41:$F$41</c:f>
              <c:numCache>
                <c:formatCode>General</c:formatCode>
                <c:ptCount val="3"/>
                <c:pt idx="0">
                  <c:v>25573</c:v>
                </c:pt>
                <c:pt idx="1">
                  <c:v>25076</c:v>
                </c:pt>
                <c:pt idx="2">
                  <c:v>24764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4-4EB4-BEA5-82E8F4D68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5886584"/>
        <c:axId val="445887760"/>
      </c:barChart>
      <c:lineChart>
        <c:grouping val="standard"/>
        <c:varyColors val="0"/>
        <c:ser>
          <c:idx val="0"/>
          <c:order val="0"/>
          <c:tx>
            <c:strRef>
              <c:f>VB3A03_W!$C$38</c:f>
              <c:strCache>
                <c:ptCount val="1"/>
                <c:pt idx="0">
                  <c:v>Szociális szövetkezet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VB3A03_W!$D$37:$F$37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VB3A03_W!$D$38:$F$38</c:f>
              <c:numCache>
                <c:formatCode>General</c:formatCode>
                <c:ptCount val="3"/>
                <c:pt idx="0">
                  <c:v>2056</c:v>
                </c:pt>
                <c:pt idx="1">
                  <c:v>2495</c:v>
                </c:pt>
                <c:pt idx="2">
                  <c:v>2887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C4-4EB4-BEA5-82E8F4D68732}"/>
            </c:ext>
          </c:extLst>
        </c:ser>
        <c:ser>
          <c:idx val="1"/>
          <c:order val="1"/>
          <c:tx>
            <c:strRef>
              <c:f>VB3A03_W!$C$39</c:f>
              <c:strCache>
                <c:ptCount val="1"/>
                <c:pt idx="0">
                  <c:v>Nonprofit gazdasági társaság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VB3A03_W!$D$37:$F$37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VB3A03_W!$D$39:$F$39</c:f>
              <c:numCache>
                <c:formatCode>General</c:formatCode>
                <c:ptCount val="3"/>
                <c:pt idx="0">
                  <c:v>3758</c:v>
                </c:pt>
                <c:pt idx="1">
                  <c:v>3888</c:v>
                </c:pt>
                <c:pt idx="2">
                  <c:v>3988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C4-4EB4-BEA5-82E8F4D68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533128"/>
        <c:axId val="445883448"/>
      </c:lineChart>
      <c:catAx>
        <c:axId val="33253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883448"/>
        <c:crosses val="autoZero"/>
        <c:auto val="1"/>
        <c:lblAlgn val="ctr"/>
        <c:lblOffset val="100"/>
        <c:noMultiLvlLbl val="0"/>
      </c:catAx>
      <c:valAx>
        <c:axId val="445883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Szociális szövetkezet és nonprofit gazdasági társaság</a:t>
                </a:r>
                <a:r>
                  <a:rPr lang="hu-HU"/>
                  <a:t>ok száma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2533128"/>
        <c:crosses val="autoZero"/>
        <c:crossBetween val="between"/>
      </c:valAx>
      <c:valAx>
        <c:axId val="4458877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Egyesületek és alapítványok száma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886584"/>
        <c:crosses val="max"/>
        <c:crossBetween val="between"/>
      </c:valAx>
      <c:catAx>
        <c:axId val="445886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5887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Szociális Szövetkezetek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31-464A-B2F5-7CEEC21A54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31-464A-B2F5-7CEEC21A54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31-464A-B2F5-7CEEC21A54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531-464A-B2F5-7CEEC21A5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3"/>
                <c:pt idx="0">
                  <c:v>KOMESZ</c:v>
                </c:pt>
                <c:pt idx="1">
                  <c:v>FEJÉR</c:v>
                </c:pt>
                <c:pt idx="2">
                  <c:v>VESZPRÉM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18</c:v>
                </c:pt>
                <c:pt idx="1">
                  <c:v>47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31-464A-B2F5-7CEEC21A547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5109"/>
          </a:xfrm>
          <a:prstGeom prst="rect">
            <a:avLst/>
          </a:prstGeom>
        </p:spPr>
        <p:txBody>
          <a:bodyPr vert="horz" lIns="90928" tIns="45464" rIns="90928" bIns="4546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32459" y="0"/>
            <a:ext cx="2931901" cy="495109"/>
          </a:xfrm>
          <a:prstGeom prst="rect">
            <a:avLst/>
          </a:prstGeom>
        </p:spPr>
        <p:txBody>
          <a:bodyPr vert="horz" lIns="90928" tIns="45464" rIns="90928" bIns="45464" rtlCol="0"/>
          <a:lstStyle>
            <a:lvl1pPr algn="r">
              <a:defRPr sz="1200"/>
            </a:lvl1pPr>
          </a:lstStyle>
          <a:p>
            <a:fld id="{74EF630E-BBB7-4925-B7E9-6F8C3FCFAB57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2793"/>
            <a:ext cx="2931901" cy="495108"/>
          </a:xfrm>
          <a:prstGeom prst="rect">
            <a:avLst/>
          </a:prstGeom>
        </p:spPr>
        <p:txBody>
          <a:bodyPr vert="horz" lIns="90928" tIns="45464" rIns="90928" bIns="4546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32459" y="9372793"/>
            <a:ext cx="2931901" cy="495108"/>
          </a:xfrm>
          <a:prstGeom prst="rect">
            <a:avLst/>
          </a:prstGeom>
        </p:spPr>
        <p:txBody>
          <a:bodyPr vert="horz" lIns="90928" tIns="45464" rIns="90928" bIns="45464" rtlCol="0" anchor="b"/>
          <a:lstStyle>
            <a:lvl1pPr algn="r">
              <a:defRPr sz="1200"/>
            </a:lvl1pPr>
          </a:lstStyle>
          <a:p>
            <a:fld id="{1E335A12-0DE0-4E1C-A94B-DDDA066528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1405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C1CE-5308-4CF6-86D6-0027FC1C3EC5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D58D-5F5D-4B01-9033-3B634AB429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C1CE-5308-4CF6-86D6-0027FC1C3EC5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D58D-5F5D-4B01-9033-3B634AB429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C1CE-5308-4CF6-86D6-0027FC1C3EC5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D58D-5F5D-4B01-9033-3B634AB429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C1CE-5308-4CF6-86D6-0027FC1C3EC5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D58D-5F5D-4B01-9033-3B634AB429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C1CE-5308-4CF6-86D6-0027FC1C3EC5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D58D-5F5D-4B01-9033-3B634AB429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C1CE-5308-4CF6-86D6-0027FC1C3EC5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D58D-5F5D-4B01-9033-3B634AB429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C1CE-5308-4CF6-86D6-0027FC1C3EC5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D58D-5F5D-4B01-9033-3B634AB429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C1CE-5308-4CF6-86D6-0027FC1C3EC5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D58D-5F5D-4B01-9033-3B634AB429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C1CE-5308-4CF6-86D6-0027FC1C3EC5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D58D-5F5D-4B01-9033-3B634AB429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C1CE-5308-4CF6-86D6-0027FC1C3EC5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D58D-5F5D-4B01-9033-3B634AB429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C1CE-5308-4CF6-86D6-0027FC1C3EC5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D58D-5F5D-4B01-9033-3B634AB429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DC1CE-5308-4CF6-86D6-0027FC1C3EC5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D58D-5F5D-4B01-9033-3B634AB4290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csi.jozsef@echomail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PP_T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Társadalmi vállalkozások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167063"/>
            <a:ext cx="8286750" cy="2926234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PP_T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/>
              <a:t>Újdonságok és továbbvitt tapasztalatok a korábbi konstrukciókhoz képest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3960441"/>
          </a:xfrm>
        </p:spPr>
        <p:txBody>
          <a:bodyPr>
            <a:normAutofit/>
          </a:bodyPr>
          <a:lstStyle/>
          <a:p>
            <a:pPr marL="2743200" lvl="6" indent="0" algn="ctr">
              <a:buNone/>
            </a:pPr>
            <a:endParaRPr lang="hu-HU" sz="1400" b="1" dirty="0">
              <a:solidFill>
                <a:schemeClr val="bg1"/>
              </a:solidFill>
            </a:endParaRPr>
          </a:p>
          <a:p>
            <a:pPr marL="2743200" lvl="6" indent="0" algn="ctr">
              <a:buNone/>
            </a:pPr>
            <a:endParaRPr lang="hu-HU" sz="1400" b="1" dirty="0">
              <a:solidFill>
                <a:schemeClr val="bg1"/>
              </a:solidFill>
            </a:endParaRPr>
          </a:p>
          <a:p>
            <a:pPr marL="2743200" lvl="6" indent="0" algn="ctr">
              <a:buNone/>
            </a:pPr>
            <a:endParaRPr lang="hu-HU" sz="1400" b="1" dirty="0">
              <a:solidFill>
                <a:schemeClr val="bg1"/>
              </a:solidFill>
            </a:endParaRPr>
          </a:p>
          <a:p>
            <a:pPr marL="2743200" lvl="6" indent="0" algn="ctr">
              <a:buNone/>
            </a:pPr>
            <a:r>
              <a:rPr lang="hu-HU" sz="1400" b="1" dirty="0">
                <a:solidFill>
                  <a:schemeClr val="bg1"/>
                </a:solidFill>
              </a:rPr>
              <a:t>Köszönöm a figyelmet</a:t>
            </a:r>
            <a:endParaRPr lang="hu-HU" sz="1400" b="1" dirty="0"/>
          </a:p>
          <a:p>
            <a:pPr lvl="0"/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 millió forint helyett 7,5, illetve 8,5 millió (</a:t>
            </a:r>
            <a:r>
              <a:rPr lang="hu-HU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szvz</a:t>
            </a:r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vagy komplex) forint/fő támogatás;</a:t>
            </a:r>
          </a:p>
          <a:p>
            <a:pPr lvl="0"/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kapcsolódás a GINOP-8.8.1 Foglalkoztatás ösztönzése célú hiteltermékhez;</a:t>
            </a:r>
          </a:p>
          <a:p>
            <a:pPr lvl="0"/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Igényelhető vissza nem térítendő támogatás összege minimum 7.500.000 Ft maximum 250 000 </a:t>
            </a:r>
            <a:r>
              <a:rPr lang="hu-HU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Ft.</a:t>
            </a:r>
          </a:p>
          <a:p>
            <a:pPr lvl="0"/>
            <a:endParaRPr lang="hu-H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hu-H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u-H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0" lvl="6" indent="0">
              <a:buNone/>
            </a:pP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311969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PP_T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2800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3960441"/>
          </a:xfrm>
        </p:spPr>
        <p:txBody>
          <a:bodyPr>
            <a:normAutofit fontScale="77500" lnSpcReduction="20000"/>
          </a:bodyPr>
          <a:lstStyle/>
          <a:p>
            <a:pPr marL="2743200" lvl="6" indent="0" algn="ctr">
              <a:buNone/>
            </a:pPr>
            <a:r>
              <a:rPr lang="hu-HU" sz="1400" b="1" dirty="0">
                <a:solidFill>
                  <a:schemeClr val="bg1"/>
                </a:solidFill>
              </a:rPr>
              <a:t>Köszönöm a figyelmet</a:t>
            </a:r>
            <a:endParaRPr lang="hu-HU" sz="1400" b="1" dirty="0"/>
          </a:p>
          <a:p>
            <a:pPr marL="114300" indent="0" algn="ctr">
              <a:buNone/>
            </a:pPr>
            <a:r>
              <a:rPr lang="hu-HU" sz="3600" b="1" dirty="0"/>
              <a:t>Köszönöm a figyelmet!</a:t>
            </a:r>
          </a:p>
          <a:p>
            <a:pPr marL="114300" indent="0" algn="ctr">
              <a:buNone/>
            </a:pPr>
            <a:r>
              <a:rPr lang="hu-HU" sz="3600" b="1" dirty="0"/>
              <a:t>Öcsi József</a:t>
            </a:r>
          </a:p>
          <a:p>
            <a:pPr marL="114300" indent="0" algn="ctr">
              <a:buNone/>
            </a:pPr>
            <a:endParaRPr lang="hu-HU" sz="3600" b="1" dirty="0"/>
          </a:p>
          <a:p>
            <a:pPr marL="114300" indent="0" algn="ctr">
              <a:buNone/>
            </a:pPr>
            <a:r>
              <a:rPr lang="hu-HU" sz="3600" b="1" dirty="0" err="1">
                <a:solidFill>
                  <a:schemeClr val="tx2"/>
                </a:solidFill>
                <a:hlinkClick r:id="rId3"/>
              </a:rPr>
              <a:t>ocsi.jozsef</a:t>
            </a:r>
            <a:r>
              <a:rPr lang="hu-HU" sz="3600" b="1" dirty="0">
                <a:solidFill>
                  <a:schemeClr val="tx2"/>
                </a:solidFill>
                <a:hlinkClick r:id="rId3"/>
              </a:rPr>
              <a:t>@</a:t>
            </a:r>
            <a:r>
              <a:rPr lang="hu-HU" sz="3600" b="1" dirty="0" err="1">
                <a:solidFill>
                  <a:schemeClr val="tx2"/>
                </a:solidFill>
                <a:hlinkClick r:id="rId3"/>
              </a:rPr>
              <a:t>echomail.hu</a:t>
            </a:r>
            <a:endParaRPr lang="hu-HU" sz="3600" b="1" dirty="0">
              <a:solidFill>
                <a:schemeClr val="tx2"/>
              </a:solidFill>
            </a:endParaRPr>
          </a:p>
          <a:p>
            <a:pPr marL="114300" indent="0" algn="ctr">
              <a:buNone/>
            </a:pPr>
            <a:endParaRPr lang="hu-HU" sz="3600" b="1" dirty="0">
              <a:solidFill>
                <a:schemeClr val="tx2"/>
              </a:solidFill>
            </a:endParaRPr>
          </a:p>
          <a:p>
            <a:pPr marL="114300" indent="0" algn="ctr">
              <a:buNone/>
            </a:pPr>
            <a:r>
              <a:rPr lang="hu-HU" sz="3600" b="1" dirty="0"/>
              <a:t>Társadalmi Vállalkozásfejlesztési és </a:t>
            </a:r>
            <a:r>
              <a:rPr lang="hu-HU" sz="3600" b="1" dirty="0" err="1"/>
              <a:t>Befektetésösztönző</a:t>
            </a:r>
            <a:r>
              <a:rPr lang="hu-HU" sz="3600" b="1" dirty="0"/>
              <a:t> Nonprofit Kft.</a:t>
            </a:r>
          </a:p>
          <a:p>
            <a:pPr marL="114300" indent="0" algn="ctr">
              <a:buNone/>
            </a:pPr>
            <a:br>
              <a:rPr lang="hu-HU" sz="3600" b="1" dirty="0"/>
            </a:br>
            <a:endParaRPr lang="hu-HU" sz="3600" b="1" dirty="0"/>
          </a:p>
          <a:p>
            <a:pPr marL="2743200" lvl="6" indent="0">
              <a:buNone/>
            </a:pP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333744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PP_T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600" b="1" dirty="0"/>
              <a:t>Alapkérdések</a:t>
            </a: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7587" y="2556669"/>
            <a:ext cx="2028825" cy="22479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4360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5914" y="1777678"/>
            <a:ext cx="1800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hu-HU" b="1" dirty="0"/>
              <a:t>Mit?</a:t>
            </a:r>
            <a:r>
              <a:rPr lang="hu-HU" b="1" dirty="0" err="1"/>
              <a:t>-Cél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251520" y="1124744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Miért?</a:t>
            </a:r>
            <a:r>
              <a:rPr lang="hu-HU" b="1" dirty="0" err="1"/>
              <a:t>-Probléma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15516" y="2441639"/>
            <a:ext cx="201622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Kinek?</a:t>
            </a:r>
            <a:r>
              <a:rPr lang="hu-HU" b="1" dirty="0" err="1"/>
              <a:t>-Célcsoport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51520" y="3027458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Hogyan?</a:t>
            </a:r>
            <a:r>
              <a:rPr lang="hu-HU" b="1" dirty="0" err="1"/>
              <a:t>-Módszerek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51520" y="3712170"/>
            <a:ext cx="237626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Mikor?</a:t>
            </a:r>
            <a:r>
              <a:rPr lang="hu-HU" b="1" dirty="0" err="1"/>
              <a:t>-Idő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16338" y="4429201"/>
            <a:ext cx="183149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Hol?</a:t>
            </a:r>
            <a:r>
              <a:rPr lang="hu-HU" b="1" dirty="0" err="1"/>
              <a:t>-Hely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236296" y="1220230"/>
            <a:ext cx="172819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Mivel?</a:t>
            </a:r>
            <a:r>
              <a:rPr lang="hu-HU" b="1" dirty="0" err="1"/>
              <a:t>-Eszközök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189407" y="2195572"/>
            <a:ext cx="201622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Kivel ?</a:t>
            </a:r>
            <a:r>
              <a:rPr lang="hu-HU" b="1" dirty="0" err="1"/>
              <a:t>-Erőforrás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8388424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516215" y="3006244"/>
            <a:ext cx="252028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Mennyiért?költségvetés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7320125" y="3768487"/>
            <a:ext cx="169689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Miből?</a:t>
            </a:r>
            <a:r>
              <a:rPr lang="hu-HU" b="1" dirty="0" err="1"/>
              <a:t>-Bevétel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320125" y="4368209"/>
            <a:ext cx="1696899" cy="3674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Ki?</a:t>
            </a:r>
            <a:r>
              <a:rPr lang="hu-HU" b="1" dirty="0" err="1"/>
              <a:t>-Felelős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665598" y="5157192"/>
            <a:ext cx="181280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Fenntarthatóság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PP_T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/>
              <a:t>A társadalmi vállalkozások pénzügyi és társadalmi célokhoz való viszonya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692276"/>
            <a:ext cx="8229600" cy="40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3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PP_T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691850"/>
              </p:ext>
            </p:extLst>
          </p:nvPr>
        </p:nvGraphicFramePr>
        <p:xfrm>
          <a:off x="457200" y="188640"/>
          <a:ext cx="8229600" cy="547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16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PP_T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183" y="274638"/>
            <a:ext cx="8993817" cy="55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8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PP_T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A szociális szövetkezet szervezeti keretei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417638"/>
            <a:ext cx="7185965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6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PP_T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Szociális szövetkezetek számának alakulása a Közép-dunántúli régióban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978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687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PP_T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/>
              <a:t>MÚLT-KOR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3960441"/>
          </a:xfrm>
        </p:spPr>
        <p:txBody>
          <a:bodyPr>
            <a:normAutofit fontScale="85000" lnSpcReduction="10000"/>
          </a:bodyPr>
          <a:lstStyle/>
          <a:p>
            <a:r>
              <a:rPr lang="hu-HU" sz="2000" b="1" dirty="0"/>
              <a:t>2005-től a szociális gazdaság elterjesztése (ROP-3.2.3. program)</a:t>
            </a:r>
          </a:p>
          <a:p>
            <a:endParaRPr lang="hu-HU" sz="2000" b="1" dirty="0"/>
          </a:p>
          <a:p>
            <a:r>
              <a:rPr lang="hu-HU" sz="2000" b="1" dirty="0"/>
              <a:t>2007-től szociális szövetkezetek létrehozásának ösztönzése, komplex támogatása</a:t>
            </a:r>
          </a:p>
          <a:p>
            <a:endParaRPr lang="hu-HU" sz="2000" b="1" dirty="0"/>
          </a:p>
          <a:p>
            <a:r>
              <a:rPr lang="de-DE" sz="2000" b="1" dirty="0"/>
              <a:t>2010-2011. </a:t>
            </a:r>
            <a:r>
              <a:rPr lang="de-DE" sz="2000" b="1" dirty="0" err="1"/>
              <a:t>KoopeRáció</a:t>
            </a:r>
            <a:r>
              <a:rPr lang="de-DE" sz="2000" b="1" dirty="0"/>
              <a:t> </a:t>
            </a:r>
            <a:r>
              <a:rPr lang="de-DE" sz="2000" b="1" dirty="0" err="1"/>
              <a:t>projekt</a:t>
            </a:r>
            <a:r>
              <a:rPr lang="de-DE" sz="2000" b="1" dirty="0"/>
              <a:t> (TÁMOP-2.4.3.-B-1/09)</a:t>
            </a:r>
            <a:endParaRPr lang="hu-HU" sz="2000" b="1" dirty="0"/>
          </a:p>
          <a:p>
            <a:endParaRPr lang="de-DE" sz="2000" b="1" dirty="0"/>
          </a:p>
          <a:p>
            <a:r>
              <a:rPr lang="hu-HU" sz="2000" b="1" dirty="0"/>
              <a:t>2013–2015. </a:t>
            </a:r>
            <a:r>
              <a:rPr lang="hu-HU" sz="2000" b="1" dirty="0" err="1"/>
              <a:t>KoopeRáció</a:t>
            </a:r>
            <a:r>
              <a:rPr lang="hu-HU" sz="2000" b="1" dirty="0"/>
              <a:t> ++ Kiemelt projekt a szociális gazdaságban működő szervezetek szakmai támogatására (TÁMOP-2.4.3.E.)</a:t>
            </a:r>
          </a:p>
          <a:p>
            <a:endParaRPr lang="hu-HU" sz="2000" b="1" dirty="0"/>
          </a:p>
          <a:p>
            <a:r>
              <a:rPr lang="hu-HU" sz="2000" b="1" dirty="0"/>
              <a:t>„</a:t>
            </a:r>
            <a:r>
              <a:rPr lang="hu-HU" sz="2000" b="1" dirty="0" err="1"/>
              <a:t>Sui</a:t>
            </a:r>
            <a:r>
              <a:rPr lang="hu-HU" sz="2000" b="1" dirty="0"/>
              <a:t> Generis” Támogatási Program – az OFA </a:t>
            </a:r>
            <a:r>
              <a:rPr lang="hu-HU" sz="2000" b="1" dirty="0" err="1"/>
              <a:t>nKft</a:t>
            </a:r>
            <a:r>
              <a:rPr lang="hu-HU" sz="2000" b="1" dirty="0"/>
              <a:t>.  és a BM pályázati felhívása szociális szövetkezetek részére</a:t>
            </a:r>
          </a:p>
          <a:p>
            <a:endParaRPr lang="hu-HU" sz="2000" b="1" dirty="0"/>
          </a:p>
          <a:p>
            <a:r>
              <a:rPr lang="hu-HU" sz="2000" b="1" dirty="0"/>
              <a:t>„Fókuszban az önkormányzati tagsággal rendelkező közfoglalkoztatás alapjain szerveződő szociális szövetkezetek támogatása” címmel./BM/OFA</a:t>
            </a:r>
          </a:p>
          <a:p>
            <a:pPr marL="2743200" lvl="6" indent="0">
              <a:buNone/>
            </a:pP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30179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PP_T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/>
              <a:t>Jelenlegi források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hu-HU" sz="2400" b="1" dirty="0">
                <a:solidFill>
                  <a:prstClr val="black"/>
                </a:solidFill>
              </a:rPr>
              <a:t>GINOP-5.1.3-16 Társadalmi célú vállalkozások ösztönzése</a:t>
            </a:r>
          </a:p>
          <a:p>
            <a:pPr>
              <a:spcBef>
                <a:spcPts val="0"/>
              </a:spcBef>
            </a:pPr>
            <a:r>
              <a:rPr lang="hu-HU" sz="2400" b="1" dirty="0">
                <a:solidFill>
                  <a:prstClr val="black"/>
                </a:solidFill>
              </a:rPr>
              <a:t>(176 db beadott pályázat, 56 nyertes, 1 753 451 488 Ft megítélt támogatás, 6 268 815 457 Ft igényelt )		</a:t>
            </a:r>
          </a:p>
          <a:p>
            <a:pPr>
              <a:spcBef>
                <a:spcPts val="0"/>
              </a:spcBef>
            </a:pPr>
            <a:r>
              <a:rPr lang="hu-HU" sz="2400" b="1" dirty="0">
                <a:solidFill>
                  <a:prstClr val="black"/>
                </a:solidFill>
              </a:rPr>
              <a:t>GINOP-5.1.7-17 Társadalmi célú vállalkozások ösztönzése</a:t>
            </a:r>
          </a:p>
          <a:p>
            <a:pPr>
              <a:spcBef>
                <a:spcPts val="0"/>
              </a:spcBef>
            </a:pPr>
            <a:r>
              <a:rPr lang="hu-HU" sz="2400" b="1" dirty="0">
                <a:solidFill>
                  <a:prstClr val="black"/>
                </a:solidFill>
              </a:rPr>
              <a:t>(Projekt előminősítési folyamat szükséges, új munkaerő, piacra jutás, termékfej., működésfej, </a:t>
            </a:r>
            <a:r>
              <a:rPr lang="hu-HU" sz="2400" b="1" dirty="0" err="1">
                <a:solidFill>
                  <a:prstClr val="black"/>
                </a:solidFill>
              </a:rPr>
              <a:t>honlapfej</a:t>
            </a:r>
            <a:r>
              <a:rPr lang="hu-HU" sz="2400" b="1" dirty="0">
                <a:solidFill>
                  <a:prstClr val="black"/>
                </a:solidFill>
              </a:rPr>
              <a:t>. stb.)</a:t>
            </a:r>
          </a:p>
          <a:p>
            <a:pPr>
              <a:spcBef>
                <a:spcPts val="0"/>
              </a:spcBef>
            </a:pPr>
            <a:r>
              <a:rPr lang="hu-HU" sz="2400" b="1" dirty="0">
                <a:solidFill>
                  <a:prstClr val="black"/>
                </a:solidFill>
              </a:rPr>
              <a:t>IFKA előminősítési rendszere</a:t>
            </a:r>
          </a:p>
          <a:p>
            <a:pPr>
              <a:spcBef>
                <a:spcPts val="0"/>
              </a:spcBef>
            </a:pPr>
            <a:r>
              <a:rPr lang="hu-HU" sz="2400" b="1" dirty="0">
                <a:solidFill>
                  <a:prstClr val="black"/>
                </a:solidFill>
              </a:rPr>
              <a:t>A GINOP-8.8.1-17 Foglalkoztatás ösztönzése célú Hitelprogram </a:t>
            </a:r>
          </a:p>
        </p:txBody>
      </p:sp>
    </p:spTree>
    <p:extLst>
      <p:ext uri="{BB962C8B-B14F-4D97-AF65-F5344CB8AC3E}">
        <p14:creationId xmlns:p14="http://schemas.microsoft.com/office/powerpoint/2010/main" val="1728022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243</Words>
  <Application>Microsoft Office PowerPoint</Application>
  <PresentationFormat>Diavetítés a képernyőre (4:3 oldalarány)</PresentationFormat>
  <Paragraphs>58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Office-téma</vt:lpstr>
      <vt:lpstr>Társadalmi vállalkozások</vt:lpstr>
      <vt:lpstr>Alapkérdések</vt:lpstr>
      <vt:lpstr>A társadalmi vállalkozások pénzügyi és társadalmi célokhoz való viszonya</vt:lpstr>
      <vt:lpstr>PowerPoint-bemutató</vt:lpstr>
      <vt:lpstr>PowerPoint-bemutató</vt:lpstr>
      <vt:lpstr>A szociális szövetkezet szervezeti keretei</vt:lpstr>
      <vt:lpstr>Szociális szövetkezetek számának alakulása a Közép-dunántúli régióban</vt:lpstr>
      <vt:lpstr>MÚLT-KOR</vt:lpstr>
      <vt:lpstr>Jelenlegi források</vt:lpstr>
      <vt:lpstr>Újdonságok és továbbvitt tapasztalatok a korábbi konstrukciókhoz képest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Grafikus</dc:creator>
  <cp:lastModifiedBy>Batári Anett</cp:lastModifiedBy>
  <cp:revision>38</cp:revision>
  <cp:lastPrinted>2017-11-29T13:30:58Z</cp:lastPrinted>
  <dcterms:created xsi:type="dcterms:W3CDTF">2017-10-11T07:21:52Z</dcterms:created>
  <dcterms:modified xsi:type="dcterms:W3CDTF">2017-11-29T13:34:22Z</dcterms:modified>
</cp:coreProperties>
</file>