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550A757-89BF-442C-A473-1A2D228B00A0}">
          <p14:sldIdLst>
            <p14:sldId id="257"/>
            <p14:sldId id="268"/>
          </p14:sldIdLst>
        </p14:section>
        <p14:section name="Névtelen szakasz" id="{C9747E0B-218D-40B0-9F50-531DDD8CDFE2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EFOP 1.1.4 </a:t>
            </a:r>
            <a:r>
              <a:rPr lang="hu-HU" dirty="0" smtClean="0"/>
              <a:t>-16. -2017-00011 </a:t>
            </a:r>
            <a:br>
              <a:rPr lang="hu-HU" dirty="0" smtClean="0"/>
            </a:br>
            <a:r>
              <a:rPr lang="hu-HU" b="1" dirty="0" smtClean="0"/>
              <a:t>ÚJ </a:t>
            </a:r>
            <a:r>
              <a:rPr lang="hu-HU" b="1" dirty="0"/>
              <a:t>ESÉLY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                   </a:t>
            </a:r>
            <a:r>
              <a:rPr lang="hu-HU" dirty="0" smtClean="0"/>
              <a:t>Előadó</a:t>
            </a:r>
            <a:r>
              <a:rPr lang="hu-HU" dirty="0" smtClean="0"/>
              <a:t>: </a:t>
            </a:r>
            <a:r>
              <a:rPr lang="hu-HU" dirty="0" err="1" smtClean="0"/>
              <a:t>Zsabka</a:t>
            </a:r>
            <a:r>
              <a:rPr lang="hu-HU" dirty="0" smtClean="0"/>
              <a:t> Attila</a:t>
            </a:r>
          </a:p>
          <a:p>
            <a:pPr marL="0" indent="0">
              <a:buNone/>
            </a:pPr>
            <a:r>
              <a:rPr lang="hu-HU" dirty="0" smtClean="0"/>
              <a:t>                                    </a:t>
            </a:r>
            <a:r>
              <a:rPr lang="hu-HU" dirty="0" smtClean="0"/>
              <a:t>Intézményvezető</a:t>
            </a:r>
            <a:r>
              <a:rPr lang="hu-HU" dirty="0" smtClean="0"/>
              <a:t>, Kríziskezelő Központ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79" y="4609715"/>
            <a:ext cx="2314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8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90831" y="807308"/>
            <a:ext cx="105361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Egyéni és csoportos esetkezelés és annak dokumentálása, személyes segítség, tanácsadás, </a:t>
            </a:r>
            <a:r>
              <a:rPr lang="hu-HU" sz="2400" dirty="0" err="1"/>
              <a:t>mentorálás</a:t>
            </a:r>
            <a:r>
              <a:rPr lang="hu-HU" sz="2400" dirty="0"/>
              <a:t> az önálló életvitel kialakítására a társadalomba való be-/visszailleszkedés </a:t>
            </a:r>
            <a:r>
              <a:rPr lang="hu-HU" sz="2400" dirty="0" smtClean="0"/>
              <a:t>segítése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bevontak foglalkoztathatóságának fejlesztése és/vagy képzésbe irányítása és/vagy foglalkoztatásának elérése és/vagy munkahelye megtartásának segítése, személyes vagy/és csoportos </a:t>
            </a:r>
            <a:r>
              <a:rPr lang="hu-HU" sz="2400" dirty="0" smtClean="0"/>
              <a:t>tanácsadással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Egyéni fejlesztéshez kapcsolódó további tevékenységek egyéni vagy csoportos szociális munka </a:t>
            </a:r>
            <a:r>
              <a:rPr lang="hu-HU" sz="2400" dirty="0" smtClean="0"/>
              <a:t>keretében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Munkaszerződés megkötésének, munkába állás, munkahelyi beilleszkedés és munkában maradás segítése és teljesítés követése egyéni vagy csoportos szociális munka keretében</a:t>
            </a:r>
          </a:p>
        </p:txBody>
      </p:sp>
    </p:spTree>
    <p:extLst>
      <p:ext uri="{BB962C8B-B14F-4D97-AF65-F5344CB8AC3E}">
        <p14:creationId xmlns:p14="http://schemas.microsoft.com/office/powerpoint/2010/main" val="383676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66119" y="766119"/>
            <a:ext cx="10577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Első </a:t>
            </a:r>
            <a:r>
              <a:rPr lang="hu-HU" sz="2400" dirty="0"/>
              <a:t>fizetésig napi </a:t>
            </a:r>
            <a:r>
              <a:rPr lang="hu-HU" sz="2400" dirty="0" smtClean="0"/>
              <a:t>élelmezés </a:t>
            </a:r>
            <a:r>
              <a:rPr lang="hu-HU" sz="2400" dirty="0"/>
              <a:t>támogatása étkezési utalvány </a:t>
            </a:r>
            <a:r>
              <a:rPr lang="hu-HU" sz="2400" dirty="0" smtClean="0"/>
              <a:t>formájában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Munkába jutás,munkahely keresés, ügyintézés, képzésre, tanfolyamra jutás (tömegközlekedési eszközzel) segítéséhez bérletvásárlás </a:t>
            </a: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Egyéni szükségletekhez igazodó </a:t>
            </a:r>
            <a:r>
              <a:rPr lang="hu-HU" sz="2400" dirty="0" err="1"/>
              <a:t>nyomonkövetés</a:t>
            </a:r>
            <a:r>
              <a:rPr lang="hu-HU" sz="2400" dirty="0"/>
              <a:t>, kísérés</a:t>
            </a:r>
          </a:p>
        </p:txBody>
      </p:sp>
    </p:spTree>
    <p:extLst>
      <p:ext uri="{BB962C8B-B14F-4D97-AF65-F5344CB8AC3E}">
        <p14:creationId xmlns:p14="http://schemas.microsoft.com/office/powerpoint/2010/main" val="127547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67265" y="642552"/>
            <a:ext cx="108162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/>
              <a:t>IV. Szakmai megvalósítók munkáját közvetlenül támogató tevékenységek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Csapatépítő foglalkozás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Esetmegbeszélés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Szupervízió egyéni formában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Megújuló szervezet, megújuló munkatárs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Közösségi </a:t>
            </a:r>
            <a:r>
              <a:rPr lang="hu-HU" sz="2400" dirty="0" err="1"/>
              <a:t>addiktológiai</a:t>
            </a:r>
            <a:r>
              <a:rPr lang="hu-HU" sz="2400" dirty="0"/>
              <a:t> képzés szociális munkások részére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Multidiszciplináris team működtetése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Helyi szakmai együttműködési hálózat kialakítása, működtetése (3x2 nap külső helyszín, közben helyben 7 alkalommal)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Együttműködés az EFOP-1.9.4-VEKOP-16 kiemelt projektgazdával (Szociális és Gyermekvédelmi </a:t>
            </a:r>
            <a:r>
              <a:rPr lang="hu-HU" sz="2400" dirty="0" smtClean="0"/>
              <a:t>Főigazgatóság</a:t>
            </a:r>
            <a:r>
              <a:rPr lang="hu-H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Szakmai műhelyek, tapasztalatcsere más EFOP-1.1.4 projektek megvalósítóival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Záró szakmai nap (információs füzet)</a:t>
            </a:r>
          </a:p>
        </p:txBody>
      </p:sp>
    </p:spTree>
    <p:extLst>
      <p:ext uri="{BB962C8B-B14F-4D97-AF65-F5344CB8AC3E}">
        <p14:creationId xmlns:p14="http://schemas.microsoft.com/office/powerpoint/2010/main" val="412767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8000" y="130534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3200" dirty="0" smtClean="0">
              <a:latin typeface="Arial Black" panose="020B0A04020102020204" pitchFamily="34" charset="0"/>
            </a:endParaRPr>
          </a:p>
          <a:p>
            <a:endParaRPr lang="hu-HU" sz="3200" dirty="0">
              <a:latin typeface="Arial Black" panose="020B0A04020102020204" pitchFamily="34" charset="0"/>
            </a:endParaRPr>
          </a:p>
          <a:p>
            <a:endParaRPr lang="hu-HU" sz="3200" dirty="0" smtClean="0">
              <a:latin typeface="Arial Black" panose="020B0A04020102020204" pitchFamily="34" charset="0"/>
            </a:endParaRPr>
          </a:p>
          <a:p>
            <a:r>
              <a:rPr lang="hu-HU" sz="3200" dirty="0" smtClean="0">
                <a:latin typeface="Arial Black" panose="020B0A04020102020204" pitchFamily="34" charset="0"/>
              </a:rPr>
              <a:t>Köszönöm a figyelmet! </a:t>
            </a:r>
            <a:r>
              <a:rPr lang="hu-HU" sz="32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hu-H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799070" y="832022"/>
            <a:ext cx="10379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Program ideje: 2018. május 01. -2020. november 30.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Állapotfelmérésen : 90 fő vesz részt</a:t>
            </a:r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Bevonandó ellátottak száma: 30 fő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887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35676" y="988540"/>
            <a:ext cx="7908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/>
              <a:t>I. A </a:t>
            </a:r>
            <a:r>
              <a:rPr lang="hu-HU" sz="2400" b="1" u="sng" dirty="0"/>
              <a:t>projekt </a:t>
            </a:r>
            <a:r>
              <a:rPr lang="hu-HU" sz="2400" b="1" u="sng" dirty="0" smtClean="0"/>
              <a:t>előkészítése</a:t>
            </a:r>
          </a:p>
          <a:p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Előzetes </a:t>
            </a:r>
            <a:r>
              <a:rPr lang="hu-HU" sz="2400" dirty="0" smtClean="0"/>
              <a:t>igényfelmérés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Szakmai </a:t>
            </a:r>
            <a:r>
              <a:rPr lang="hu-HU" sz="2400" dirty="0" smtClean="0"/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Pénzügyi </a:t>
            </a:r>
            <a:r>
              <a:rPr lang="hu-HU" sz="2400" dirty="0" smtClean="0"/>
              <a:t>terv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Együttműködések </a:t>
            </a:r>
            <a:r>
              <a:rPr lang="hu-HU" sz="2400" dirty="0" smtClean="0"/>
              <a:t>előkészítése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Kommunikációs terv, plakát, szórólap készítés</a:t>
            </a:r>
          </a:p>
        </p:txBody>
      </p:sp>
    </p:spTree>
    <p:extLst>
      <p:ext uri="{BB962C8B-B14F-4D97-AF65-F5344CB8AC3E}">
        <p14:creationId xmlns:p14="http://schemas.microsoft.com/office/powerpoint/2010/main" val="314224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51005" y="946483"/>
            <a:ext cx="977831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/>
              <a:t>II. Projektvezetés és szakmai </a:t>
            </a:r>
            <a:r>
              <a:rPr lang="hu-HU" sz="2400" b="1" u="sng" dirty="0" smtClean="0"/>
              <a:t>megvalósítás</a:t>
            </a:r>
          </a:p>
          <a:p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Projektmenedzsment felállítása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Projektmenedzsment állandó feladatainak </a:t>
            </a:r>
            <a:r>
              <a:rPr lang="hu-HU" sz="2400" dirty="0" smtClean="0"/>
              <a:t>ellátása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Kötelezően vezetendő dokumentációk kialakítása, vezetése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Álláskereső, lakhatási tanácsadó iroda kialakítása és felszerelése és </a:t>
            </a:r>
            <a:r>
              <a:rPr lang="hu-HU" sz="2400" dirty="0" smtClean="0"/>
              <a:t>működtetése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Sajtótájékoztatók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Meglévő honlapon a projekthez kapcsolódó tájékoztató, akadálymentesített </a:t>
            </a:r>
            <a:r>
              <a:rPr lang="hu-HU" sz="2400" dirty="0" err="1"/>
              <a:t>aloldal</a:t>
            </a:r>
            <a:r>
              <a:rPr lang="hu-HU" sz="2400" dirty="0"/>
              <a:t> létrehozása és folyamatos működtetése, frissítése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7859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2108" y="1564321"/>
            <a:ext cx="8237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856735" y="897925"/>
            <a:ext cx="103137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/>
              <a:t>III. </a:t>
            </a:r>
            <a:r>
              <a:rPr lang="hu-HU" sz="2400" b="1" u="sng" dirty="0"/>
              <a:t>A célcsoport bevonásával kapcsolatos </a:t>
            </a:r>
            <a:r>
              <a:rPr lang="hu-HU" sz="2400" b="1" u="sng" dirty="0" smtClean="0"/>
              <a:t>tevékenységek</a:t>
            </a:r>
          </a:p>
          <a:p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Előkészítés: tájékoztatás, írásbeli szándéknyilatkozatok összegyűjtése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Egészségügyi állapotfelmérés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Mentális </a:t>
            </a:r>
            <a:r>
              <a:rPr lang="hu-HU" sz="2400" dirty="0" smtClean="0"/>
              <a:t>állapotfelmérés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Addiktológiai</a:t>
            </a:r>
            <a:r>
              <a:rPr lang="hu-HU" sz="2400" dirty="0"/>
              <a:t>, pszichiátriai </a:t>
            </a:r>
            <a:r>
              <a:rPr lang="hu-HU" sz="2400" dirty="0" smtClean="0"/>
              <a:t>állapotfelmérés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Célcsoport tagjai általi használatra kis értékű irodaszerek </a:t>
            </a:r>
            <a:r>
              <a:rPr lang="hu-HU" sz="2400" dirty="0" smtClean="0"/>
              <a:t>beszerzése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Célcsoport részére eszközök beszerzése (</a:t>
            </a:r>
            <a:r>
              <a:rPr lang="hu-HU" sz="2400" dirty="0" smtClean="0"/>
              <a:t>bútorzat</a:t>
            </a:r>
            <a:r>
              <a:rPr lang="hu-HU" sz="2400" dirty="0"/>
              <a:t>, háztartási eszközök, telefon)</a:t>
            </a:r>
          </a:p>
        </p:txBody>
      </p:sp>
    </p:spTree>
    <p:extLst>
      <p:ext uri="{BB962C8B-B14F-4D97-AF65-F5344CB8AC3E}">
        <p14:creationId xmlns:p14="http://schemas.microsoft.com/office/powerpoint/2010/main" val="315287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2065" y="930876"/>
            <a:ext cx="101160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Egészségügyi </a:t>
            </a:r>
            <a:r>
              <a:rPr lang="hu-HU" sz="2400" dirty="0"/>
              <a:t>és esztétikai szolgáltatások biztosítása (szemészeti vizsgálat, szemüveg, fodrász, fogászati kezelés, fogpótlás, belgyógyász, stb</a:t>
            </a:r>
            <a:r>
              <a:rPr lang="hu-HU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Alapvető ruházat, ágynemű, törülköző, tisztálkodási szerek, tisztítószerek </a:t>
            </a:r>
            <a:r>
              <a:rPr lang="hu-HU" sz="2400" dirty="0" smtClean="0"/>
              <a:t>biztosítása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Internetes információs portálok elérhetőségének </a:t>
            </a:r>
            <a:r>
              <a:rPr lang="hu-HU" sz="2400" dirty="0" smtClean="0"/>
              <a:t>biztosítása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Pszichológus, pszichiáter, tanulási és életvezetési tanácsadó elérhetőségének folyamatos biztosítása felmerülő munkahelyi, életvezetési, beilleszkedési problémák, kudarcok feldolgozásának hatékonyabb kezelésében és az esetlegesen felmerülő alkohol, drog, játékfüggőség esetén (szakemberek és ellátottak részére egyaránt)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72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3783" y="796659"/>
            <a:ext cx="102808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Jogi tanácsadás a programban résztvevő ellátottak </a:t>
            </a:r>
            <a:r>
              <a:rPr lang="hu-HU" sz="2400" dirty="0" smtClean="0"/>
              <a:t>részére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Intézményi befogadó szolgáltatások nyújtása, alacsonyküszöbű </a:t>
            </a:r>
            <a:r>
              <a:rPr lang="hu-HU" sz="2400" dirty="0" smtClean="0"/>
              <a:t>szolgáltatások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Egyéni fejlesztési terv készítése: Komplex szükségletfelmérés, szociális diagnózis (elérendő célok megfogalmazása, a célok eléréséhez szükséges lépések, tevékenységek részletes meghatározása) együttműködési megállapodás megkötése a konkrét lépések és azok megtétele határidejének részletes meghatározásával, tevékenységek végrehajtása, nyomon követése, felülvizsgálata, szükség szerinti módosítása, összefoglaló értékelés </a:t>
            </a:r>
            <a:r>
              <a:rPr lang="hu-HU" sz="2400" dirty="0" smtClean="0"/>
              <a:t>készítése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Krízisügyelet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Életvezetési alapismeretek felnőtteknek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7827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7924" y="1001061"/>
            <a:ext cx="101984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Alapkompetenciák </a:t>
            </a:r>
            <a:r>
              <a:rPr lang="hu-HU" sz="2400" dirty="0" smtClean="0"/>
              <a:t>fejlesztése</a:t>
            </a:r>
          </a:p>
          <a:p>
            <a:endParaRPr lang="hu-HU" sz="2400" dirty="0"/>
          </a:p>
          <a:p>
            <a:r>
              <a:rPr lang="hu-HU" sz="2400" dirty="0"/>
              <a:t>Előzetes szakmai alkalmassági vizsgálat</a:t>
            </a:r>
          </a:p>
          <a:p>
            <a:r>
              <a:rPr lang="hu-HU" sz="2400" dirty="0"/>
              <a:t>Parkgondozó </a:t>
            </a:r>
            <a:r>
              <a:rPr lang="hu-HU" sz="2400" dirty="0" smtClean="0"/>
              <a:t>OKJ</a:t>
            </a:r>
          </a:p>
          <a:p>
            <a:endParaRPr lang="hu-HU" sz="2400" dirty="0"/>
          </a:p>
          <a:p>
            <a:r>
              <a:rPr lang="hu-HU" sz="2400" dirty="0"/>
              <a:t>Betanított </a:t>
            </a:r>
            <a:r>
              <a:rPr lang="hu-HU" sz="2400" dirty="0" smtClean="0"/>
              <a:t>takarító</a:t>
            </a:r>
          </a:p>
          <a:p>
            <a:endParaRPr lang="hu-HU" sz="2400" dirty="0"/>
          </a:p>
          <a:p>
            <a:r>
              <a:rPr lang="hu-HU" sz="2400" dirty="0"/>
              <a:t>Kerti </a:t>
            </a:r>
            <a:r>
              <a:rPr lang="hu-HU" sz="2400" dirty="0" smtClean="0"/>
              <a:t>járdakövező</a:t>
            </a:r>
          </a:p>
          <a:p>
            <a:endParaRPr lang="hu-HU" sz="2400" dirty="0"/>
          </a:p>
          <a:p>
            <a:r>
              <a:rPr lang="hu-HU" sz="2400" dirty="0"/>
              <a:t>Betanított </a:t>
            </a:r>
            <a:r>
              <a:rPr lang="hu-HU" sz="2400" dirty="0" smtClean="0"/>
              <a:t>festő-mázoló</a:t>
            </a:r>
          </a:p>
          <a:p>
            <a:endParaRPr lang="hu-HU" sz="2400" dirty="0"/>
          </a:p>
          <a:p>
            <a:r>
              <a:rPr lang="hu-HU" sz="2400" dirty="0"/>
              <a:t>Tréning idejére képzési támogatás biztosítása, tréning és képzési napokon étkezés </a:t>
            </a:r>
            <a:r>
              <a:rPr lang="hu-HU" sz="2400" dirty="0" smtClean="0"/>
              <a:t>biztosítása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8754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74356" y="874406"/>
            <a:ext cx="10387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Tréning, állapotfelmérések helyszínének tömegközlekedési eszközzel történő elérésének </a:t>
            </a:r>
            <a:r>
              <a:rPr lang="hu-HU" sz="2400" dirty="0" smtClean="0"/>
              <a:t>biztosítása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Napi élelmezés biztosítása </a:t>
            </a:r>
            <a:r>
              <a:rPr lang="hu-HU" sz="2400" dirty="0" smtClean="0"/>
              <a:t>állapotfelmérések </a:t>
            </a:r>
            <a:r>
              <a:rPr lang="hu-HU" sz="2400" dirty="0"/>
              <a:t>idejére étkezési utalvány </a:t>
            </a:r>
            <a:r>
              <a:rPr lang="hu-HU" sz="2400" dirty="0" smtClean="0"/>
              <a:t>formájában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Társadalmi integrációt segítő közösségi programok, csoportos szabadidős tevékenységek(kirándulás, sport-, kulturális esemény</a:t>
            </a:r>
            <a:r>
              <a:rPr lang="hu-HU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Önálló lakhatás feltételének biztosítása albérlet vagy szobabérlet formájában és a lakhatás megtartásának </a:t>
            </a:r>
            <a:r>
              <a:rPr lang="hu-HU" sz="2400" dirty="0" smtClean="0"/>
              <a:t>segítése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lakhatási támogatásban részesítetteknél a lakóhelyi beilleszkedés, lakhatás megtartásának segítése egyéni vagy csoportos szociális munka keretében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34901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570</Words>
  <Application>Microsoft Office PowerPoint</Application>
  <PresentationFormat>Szélesvásznú</PresentationFormat>
  <Paragraphs>121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Garamond</vt:lpstr>
      <vt:lpstr>Wingdings</vt:lpstr>
      <vt:lpstr>Organikus</vt:lpstr>
      <vt:lpstr>EFOP 1.1.4 -16. -2017-00011  ÚJ ESÉLY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Farkas Kornélia</dc:creator>
  <cp:lastModifiedBy>Paksi Gyöngyi</cp:lastModifiedBy>
  <cp:revision>36</cp:revision>
  <dcterms:created xsi:type="dcterms:W3CDTF">2018-05-25T08:17:14Z</dcterms:created>
  <dcterms:modified xsi:type="dcterms:W3CDTF">2018-05-28T09:53:20Z</dcterms:modified>
</cp:coreProperties>
</file>